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91" r:id="rId2"/>
    <p:sldId id="395" r:id="rId3"/>
    <p:sldId id="386" r:id="rId4"/>
    <p:sldId id="376" r:id="rId5"/>
    <p:sldId id="387" r:id="rId6"/>
    <p:sldId id="377" r:id="rId7"/>
    <p:sldId id="393" r:id="rId8"/>
    <p:sldId id="396" r:id="rId9"/>
    <p:sldId id="397" r:id="rId10"/>
    <p:sldId id="398" r:id="rId11"/>
    <p:sldId id="388" r:id="rId12"/>
    <p:sldId id="399" r:id="rId13"/>
    <p:sldId id="389" r:id="rId14"/>
    <p:sldId id="390" r:id="rId15"/>
    <p:sldId id="391" r:id="rId16"/>
    <p:sldId id="400" r:id="rId17"/>
    <p:sldId id="392" r:id="rId18"/>
    <p:sldId id="401" r:id="rId19"/>
    <p:sldId id="402" r:id="rId20"/>
    <p:sldId id="394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5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CC66"/>
    <a:srgbClr val="FF00FF"/>
    <a:srgbClr val="0000FF"/>
    <a:srgbClr val="8FF26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8" autoAdjust="0"/>
    <p:restoredTop sz="86385" autoAdjust="0"/>
  </p:normalViewPr>
  <p:slideViewPr>
    <p:cSldViewPr>
      <p:cViewPr>
        <p:scale>
          <a:sx n="100" d="100"/>
          <a:sy n="100" d="100"/>
        </p:scale>
        <p:origin x="-306" y="-72"/>
      </p:cViewPr>
      <p:guideLst>
        <p:guide orient="horz" pos="96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9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Overhauling a PGDB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fld id="{4EA6C486-AC3F-4748-9760-AD0F3CE18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2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Overhauling a PGDB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3FE9E8-569D-421F-A937-4907FEAB7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125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Overhauling a PGDB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SRI International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AC5F3C-29F1-4773-A9A9-84E7BCA99D52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This presentation takes about 40 minutes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Overhauling a PGDB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 International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E9E8-569D-421F-A937-4907FEAB7A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Overhauling a PGDB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 International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E9E8-569D-421F-A937-4907FEAB7A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Overhauling a PGDB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 International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E9E8-569D-421F-A937-4907FEAB7A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24400" y="6594475"/>
            <a:ext cx="3124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SRI International Bioinformatics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DBC62942-D032-4423-B567-3B662F975728}" type="slidenum">
              <a:rPr lang="en-US" sz="1200">
                <a:solidFill>
                  <a:srgbClr val="000000"/>
                </a:solidFill>
                <a:latin typeface="Helvetica" pitchFamily="34" charset="0"/>
              </a:rPr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lang="en-US" sz="12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8600"/>
            <a:ext cx="9144000" cy="1143000"/>
          </a:xfrm>
        </p:spPr>
        <p:txBody>
          <a:bodyPr/>
          <a:lstStyle>
            <a:lvl1pPr algn="ctr">
              <a:defRPr b="1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4038600"/>
            <a:ext cx="64008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69694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521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0"/>
            <a:ext cx="19240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56197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873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104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6568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40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089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5572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582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10777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30940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02128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rgbClr val="000000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0"/>
          <p:cNvSpPr>
            <a:spLocks noGrp="1" noChangeArrowheads="1"/>
          </p:cNvSpPr>
          <p:nvPr>
            <p:ph type="title"/>
          </p:nvPr>
        </p:nvSpPr>
        <p:spPr bwMode="blackWhite">
          <a:xfrm>
            <a:off x="1219200" y="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Stone Serif 32 Pt bold italic</a:t>
            </a:r>
          </a:p>
        </p:txBody>
      </p:sp>
      <p:sp>
        <p:nvSpPr>
          <p:cNvPr id="1027" name="Rectangle 2051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1219200" y="15240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in Arial Bold 24pt</a:t>
            </a:r>
          </a:p>
          <a:p>
            <a:pPr lvl="1"/>
            <a:r>
              <a:rPr lang="en-US" smtClean="0"/>
              <a:t>Points arial 24pt</a:t>
            </a:r>
          </a:p>
          <a:p>
            <a:pPr lvl="2"/>
            <a:r>
              <a:rPr lang="en-US" smtClean="0"/>
              <a:t>Sub-points 20pt and bullet 50%</a:t>
            </a:r>
          </a:p>
          <a:p>
            <a:pPr lvl="2"/>
            <a:r>
              <a:rPr lang="en-US" smtClean="0"/>
              <a:t>Additional sub point</a:t>
            </a:r>
          </a:p>
          <a:p>
            <a:pPr lvl="1"/>
            <a:r>
              <a:rPr lang="en-US" smtClean="0"/>
              <a:t>footer area 14pt arial</a:t>
            </a:r>
          </a:p>
          <a:p>
            <a:pPr lvl="1"/>
            <a:r>
              <a:rPr lang="en-US" smtClean="0"/>
              <a:t>text box to begin at 2.25 vertical 2.5 horizontal</a:t>
            </a:r>
          </a:p>
          <a:p>
            <a:pPr lvl="1"/>
            <a:r>
              <a:rPr lang="en-US" smtClean="0"/>
              <a:t>title to be .75 vertical and .75 horizontal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05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056"/>
          <p:cNvSpPr txBox="1">
            <a:spLocks noChangeArrowheads="1"/>
          </p:cNvSpPr>
          <p:nvPr/>
        </p:nvSpPr>
        <p:spPr bwMode="auto">
          <a:xfrm>
            <a:off x="6629400" y="66087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SRI International Bioinformatics</a:t>
            </a:r>
          </a:p>
        </p:txBody>
      </p:sp>
      <p:sp>
        <p:nvSpPr>
          <p:cNvPr id="1030" name="Text Box 2057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2C4C1BF5-D957-423C-AF0F-A0B4D4226B2D}" type="slidenum">
              <a:rPr lang="en-US" sz="1200">
                <a:solidFill>
                  <a:srgbClr val="000000"/>
                </a:solidFill>
                <a:latin typeface="Helvetica" pitchFamily="34" charset="0"/>
              </a:rPr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lang="en-US" sz="120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Narrow" pitchFamily="34" charset="0"/>
        <a:buChar char="●"/>
        <a:defRPr sz="2400">
          <a:solidFill>
            <a:schemeClr val="tx1"/>
          </a:solidFill>
          <a:latin typeface="Arial Narrow" pitchFamily="34" charset="0"/>
        </a:defRPr>
      </a:lvl2pPr>
      <a:lvl3pPr marL="1035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u"/>
        <a:defRPr sz="2000">
          <a:solidFill>
            <a:schemeClr val="tx1"/>
          </a:solidFill>
          <a:latin typeface="Arial Narrow" pitchFamily="34" charset="0"/>
        </a:defRPr>
      </a:lvl3pPr>
      <a:lvl4pPr marL="1377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1720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178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Arial Narrow" pitchFamily="34" charset="0"/>
        </a:defRPr>
      </a:lvl6pPr>
      <a:lvl7pPr marL="26352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Arial Narrow" pitchFamily="34" charset="0"/>
        </a:defRPr>
      </a:lvl7pPr>
      <a:lvl8pPr marL="30924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Arial Narrow" pitchFamily="34" charset="0"/>
        </a:defRPr>
      </a:lvl8pPr>
      <a:lvl9pPr marL="3549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6400800" cy="1143000"/>
          </a:xfrm>
        </p:spPr>
        <p:txBody>
          <a:bodyPr/>
          <a:lstStyle/>
          <a:p>
            <a:r>
              <a:rPr lang="en-US" b="0" i="0" dirty="0" smtClean="0"/>
              <a:t>The consistency Checker, or Overhauling a PGDB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657600" y="1752600"/>
            <a:ext cx="204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Helvetica" pitchFamily="34" charset="0"/>
              </a:rPr>
              <a:t>By Ron Caspi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971800" y="25908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Automatic 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69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Ru</a:t>
            </a:r>
            <a:r>
              <a:rPr lang="en-US" sz="2000" dirty="0">
                <a:solidFill>
                  <a:srgbClr val="FFCC66"/>
                </a:solidFill>
              </a:rPr>
              <a:t>n</a:t>
            </a:r>
            <a:r>
              <a:rPr lang="en-US" sz="2000" dirty="0" smtClean="0">
                <a:solidFill>
                  <a:srgbClr val="FFCC66"/>
                </a:solidFill>
              </a:rPr>
              <a:t> miscellaneous checks</a:t>
            </a:r>
            <a:r>
              <a:rPr lang="en-US" sz="2000" dirty="0" smtClean="0">
                <a:solidFill>
                  <a:schemeClr val="bg1"/>
                </a:solidFill>
              </a:rPr>
              <a:t>: formatting glitches in names, sanity checks for superpathways, clears values of computed slots, deletes temporary frames created by the pathway editor</a:t>
            </a:r>
          </a:p>
          <a:p>
            <a:pPr marL="342900" indent="-34290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Update proteins</a:t>
            </a:r>
            <a:r>
              <a:rPr lang="en-US" sz="2000" dirty="0" smtClean="0"/>
              <a:t>: molecular weights</a:t>
            </a:r>
          </a:p>
          <a:p>
            <a:pPr marL="342900" indent="-342900"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Check compound structures for redundant bonds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2852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pPr algn="ctr"/>
            <a:r>
              <a:rPr lang="en-US" sz="3000" smtClean="0"/>
              <a:t>Automatic Tasks: Recompute database statistics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76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Its the only way to change the numbers on the home page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362200" y="2743200"/>
            <a:ext cx="4281488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Tasks: Run Constraint Checker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blackWhite">
          <a:xfrm>
            <a:off x="381000" y="1295400"/>
            <a:ext cx="80772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74320" rIns="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This tool usually requires the most time and effort for correcting the problems.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Flags constraints issues. For example, if a slot is supposed to contain only compound frames, but a different type of frame is listed among its values, the constraint checker identifies and flags the offensive value.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The opposite is true as well: the checker will flag that compound as present in a slot of a frame that is not suppose to have such a value.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(this means errors are often listed multiple times, under different frames)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The checker also flags cardinality violations. For example, cases where more than one value is present in a slot that is only allowed to have a single value.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95289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Run Constraint Checker</a:t>
            </a:r>
            <a:br>
              <a:rPr lang="en-US" dirty="0" smtClean="0"/>
            </a:br>
            <a:r>
              <a:rPr lang="en-US" dirty="0" smtClean="0"/>
              <a:t>Error Reports: Example 1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81000" y="1571625"/>
            <a:ext cx="3733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495800" y="1905000"/>
            <a:ext cx="4062006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blackWhite">
          <a:xfrm>
            <a:off x="328206" y="4800600"/>
            <a:ext cx="84347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●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Obviously, this frame used to be classified as a protein, but has been converted at some point to a chemical compound. Thus, it should no longer contain a Modified-Protein slot.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Fixing The Problem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blackWhite">
          <a:xfrm>
            <a:off x="304800" y="3164347"/>
            <a:ext cx="37338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800" dirty="0" smtClean="0"/>
              <a:t>The problematic slot shows up in blue. To solve the problem, highlight the attached value and remove it.</a:t>
            </a:r>
            <a:endParaRPr lang="en-US" sz="1800" dirty="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876800" y="914400"/>
            <a:ext cx="39338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590800" y="4267200"/>
            <a:ext cx="2324100" cy="2000250"/>
          </a:xfrm>
          <a:prstGeom prst="straightConnector1">
            <a:avLst/>
          </a:prstGeom>
          <a:solidFill>
            <a:srgbClr val="00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 Error Reports: Example 2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04800" y="1066800"/>
            <a:ext cx="38766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blackWhite">
          <a:xfrm>
            <a:off x="381000" y="4419600"/>
            <a:ext cx="4038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1800"/>
              <a:t>The problem here is that CPLX-2, a modified form of CPLX-1, has not been classified as a modified protein. The solution is to open CPLX-2 in the Ontology Editor and add a link to the parent Modified-Proteins.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029200" y="1905000"/>
            <a:ext cx="40386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038725" y="4114800"/>
            <a:ext cx="40290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AutoShape 10"/>
          <p:cNvSpPr>
            <a:spLocks noChangeArrowheads="1"/>
          </p:cNvSpPr>
          <p:nvPr/>
        </p:nvSpPr>
        <p:spPr bwMode="blackWhite">
          <a:xfrm>
            <a:off x="5791200" y="51054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8FF2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74320" rIns="0" bIns="91440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Manual 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696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Verify all reactions and compounds: </a:t>
            </a:r>
            <a:r>
              <a:rPr lang="en-US" sz="2000" dirty="0" smtClean="0">
                <a:solidFill>
                  <a:schemeClr val="bg1"/>
                </a:solidFill>
              </a:rPr>
              <a:t>finds defective enzymatic reaction frames (missing a protein, a reaction, or both); finds orphan reactions that are not associated with any other objects, looks for duplicate compounds.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Generate reaction balance report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715000" y="3124200"/>
            <a:ext cx="32194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33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1143000"/>
          </a:xfrm>
        </p:spPr>
        <p:txBody>
          <a:bodyPr/>
          <a:lstStyle/>
          <a:p>
            <a:r>
              <a:rPr lang="en-US" dirty="0" smtClean="0"/>
              <a:t>Frame References Error Report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05200"/>
            <a:ext cx="7696200" cy="91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smtClean="0"/>
              <a:t>Looking at that pathway’s comment, we find that the FRAME construct is missing the last bar.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752600" y="1676400"/>
            <a:ext cx="42005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209800" y="4724400"/>
            <a:ext cx="3543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Manual 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750" y="13716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Fix references between polypeptide and genes</a:t>
            </a:r>
            <a:r>
              <a:rPr lang="en-US" sz="2000" dirty="0" smtClean="0">
                <a:solidFill>
                  <a:schemeClr val="bg1"/>
                </a:solidFill>
              </a:rPr>
              <a:t>: adds the gene value to modified proteins that miss it, adds a capitalized gene name to the synonyms list, and scans it for duplicates, flags orphan genes and proteins.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Check pathway reactions and validate EC numbers: </a:t>
            </a:r>
            <a:r>
              <a:rPr lang="en-US" sz="2000" dirty="0" smtClean="0">
                <a:solidFill>
                  <a:schemeClr val="bg1"/>
                </a:solidFill>
              </a:rPr>
              <a:t>checks the PREDECESSORS slot of pathway frames, flags deleted and transferred EC numbers.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Check transcription units: </a:t>
            </a:r>
            <a:r>
              <a:rPr lang="en-US" sz="2000" dirty="0" smtClean="0">
                <a:solidFill>
                  <a:schemeClr val="bg1"/>
                </a:solidFill>
              </a:rPr>
              <a:t>looks for invalid frames, </a:t>
            </a:r>
            <a:r>
              <a:rPr lang="en-US" sz="2000" dirty="0" err="1" smtClean="0">
                <a:solidFill>
                  <a:schemeClr val="bg1"/>
                </a:solidFill>
              </a:rPr>
              <a:t>Tus</a:t>
            </a:r>
            <a:r>
              <a:rPr lang="en-US" sz="2000" dirty="0" smtClean="0">
                <a:solidFill>
                  <a:schemeClr val="bg1"/>
                </a:solidFill>
              </a:rPr>
              <a:t> with no genes, with genes in different directions, etc.</a:t>
            </a:r>
          </a:p>
          <a:p>
            <a:pPr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24833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Manual 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750" y="1371600"/>
            <a:ext cx="7696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Check citations: </a:t>
            </a:r>
            <a:r>
              <a:rPr lang="en-US" sz="2000" dirty="0" smtClean="0">
                <a:solidFill>
                  <a:schemeClr val="bg1"/>
                </a:solidFill>
              </a:rPr>
              <a:t>tries to find formatting problems, reports </a:t>
            </a:r>
            <a:r>
              <a:rPr lang="en-US" sz="2000" dirty="0" err="1" smtClean="0">
                <a:solidFill>
                  <a:schemeClr val="bg1"/>
                </a:solidFill>
              </a:rPr>
              <a:t>pubmed</a:t>
            </a:r>
            <a:r>
              <a:rPr lang="en-US" sz="2000" dirty="0" smtClean="0">
                <a:solidFill>
                  <a:schemeClr val="bg1"/>
                </a:solidFill>
              </a:rPr>
              <a:t> citations that have not been imported, provides statistics.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Check external database link IDs: </a:t>
            </a:r>
            <a:r>
              <a:rPr lang="en-US" sz="2000" dirty="0" smtClean="0">
                <a:solidFill>
                  <a:schemeClr val="bg1"/>
                </a:solidFill>
              </a:rPr>
              <a:t>flags frames that are linked to the same external DB entry by links that are supposed to be unique.</a:t>
            </a:r>
          </a:p>
          <a:p>
            <a:pPr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84834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What To Do If Your PGDB Looks Like This?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962150" y="1990725"/>
            <a:ext cx="52197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algn="ctr"/>
            <a:r>
              <a:rPr lang="en-US" dirty="0" smtClean="0"/>
              <a:t>And When You Finish, take pride at your newly renovated PGDB!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295400" y="1447800"/>
            <a:ext cx="66294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1143000"/>
          </a:xfrm>
        </p:spPr>
        <p:txBody>
          <a:bodyPr/>
          <a:lstStyle/>
          <a:p>
            <a:pPr algn="ctr"/>
            <a:r>
              <a:rPr lang="en-US" dirty="0" smtClean="0"/>
              <a:t>It’s time for an overhaul!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696200" cy="3810000"/>
          </a:xfrm>
        </p:spPr>
        <p:txBody>
          <a:bodyPr/>
          <a:lstStyle/>
          <a:p>
            <a:pPr marL="457200" indent="-457200"/>
            <a:r>
              <a:rPr lang="en-US" dirty="0" smtClean="0"/>
              <a:t>Update genome annotation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Propagate updates from Reference DB (MetaCyc)</a:t>
            </a:r>
          </a:p>
          <a:p>
            <a:pPr marL="457200" indent="-457200"/>
            <a:r>
              <a:rPr lang="en-US" dirty="0" smtClean="0"/>
              <a:t>Re-run the name matcher</a:t>
            </a:r>
          </a:p>
          <a:p>
            <a:pPr marL="457200" indent="-457200"/>
            <a:r>
              <a:rPr lang="en-US" dirty="0" smtClean="0"/>
              <a:t>Rescore pathways</a:t>
            </a:r>
          </a:p>
          <a:p>
            <a:pPr marL="457200" indent="-457200"/>
            <a:r>
              <a:rPr lang="en-US" dirty="0" smtClean="0"/>
              <a:t>Re-run the transcription unit predictor</a:t>
            </a:r>
          </a:p>
          <a:p>
            <a:pPr marL="457200" indent="-457200"/>
            <a:r>
              <a:rPr lang="en-US" dirty="0" smtClean="0">
                <a:solidFill>
                  <a:srgbClr val="8FF26C"/>
                </a:solidFill>
              </a:rPr>
              <a:t>Run the consistency checker</a:t>
            </a:r>
          </a:p>
          <a:p>
            <a:pPr marL="457200" indent="-457200"/>
            <a:r>
              <a:rPr lang="en-US" dirty="0" smtClean="0"/>
              <a:t>Create protein complexes</a:t>
            </a:r>
          </a:p>
          <a:p>
            <a:pPr marL="457200" indent="-457200"/>
            <a:r>
              <a:rPr lang="en-US" dirty="0" smtClean="0"/>
              <a:t>Re-run the Transport Inference Parser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1143000"/>
          </a:xfrm>
        </p:spPr>
        <p:txBody>
          <a:bodyPr/>
          <a:lstStyle/>
          <a:p>
            <a:pPr algn="ctr"/>
            <a:r>
              <a:rPr lang="en-US" smtClean="0"/>
              <a:t>The Consistency Checker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286000" y="2895600"/>
            <a:ext cx="42386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blackWhite">
          <a:xfrm>
            <a:off x="609600" y="1295400"/>
            <a:ext cx="82296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/>
              <a:t>Consistency Checking should be performed routinely (every few months), and problems should be addressed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and Manual Tasks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33401" y="1100138"/>
            <a:ext cx="2819400" cy="367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505200" y="1100139"/>
            <a:ext cx="2544915" cy="367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029200"/>
            <a:ext cx="72389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800" dirty="0" smtClean="0">
                <a:latin typeface="Helvetica" pitchFamily="34" charset="0"/>
              </a:rPr>
              <a:t>I recommend running the automatic tasks first</a:t>
            </a:r>
          </a:p>
          <a:p>
            <a:pPr marL="285750" indent="-285750"/>
            <a:r>
              <a:rPr lang="en-US" sz="1800" dirty="0" smtClean="0"/>
              <a:t>I recommend running individual tasks, one at a time.</a:t>
            </a:r>
            <a:endParaRPr lang="en-US" sz="1800" dirty="0" smtClean="0">
              <a:latin typeface="Helvetica" pitchFamily="34" charset="0"/>
            </a:endParaRPr>
          </a:p>
          <a:p>
            <a:pPr marL="285750" indent="-285750"/>
            <a:r>
              <a:rPr lang="en-US" sz="1800" dirty="0" smtClean="0">
                <a:solidFill>
                  <a:srgbClr val="92D050"/>
                </a:solidFill>
              </a:rPr>
              <a:t>When </a:t>
            </a:r>
            <a:r>
              <a:rPr lang="en-US" sz="1800" dirty="0">
                <a:solidFill>
                  <a:srgbClr val="92D050"/>
                </a:solidFill>
              </a:rPr>
              <a:t>you mouse over </a:t>
            </a:r>
            <a:r>
              <a:rPr lang="en-US" sz="1800" dirty="0" smtClean="0">
                <a:solidFill>
                  <a:srgbClr val="92D050"/>
                </a:solidFill>
              </a:rPr>
              <a:t>a task’s </a:t>
            </a:r>
            <a:r>
              <a:rPr lang="en-US" sz="1800" dirty="0">
                <a:solidFill>
                  <a:srgbClr val="92D050"/>
                </a:solidFill>
              </a:rPr>
              <a:t>name, you will see documentation for that particular task in the bottom window pane</a:t>
            </a:r>
            <a:endParaRPr lang="en-US" sz="1800" dirty="0">
              <a:solidFill>
                <a:srgbClr val="92D05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228600"/>
            <a:ext cx="7696200" cy="1143000"/>
          </a:xfrm>
          <a:noFill/>
        </p:spPr>
        <p:txBody>
          <a:bodyPr/>
          <a:lstStyle/>
          <a:p>
            <a:pPr algn="ctr"/>
            <a:r>
              <a:rPr lang="en-US" dirty="0" smtClean="0"/>
              <a:t>Consistency Checker Output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blackWhite">
          <a:xfrm>
            <a:off x="762000" y="15240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The output appears on the right pane, but is also saved </a:t>
            </a:r>
            <a:r>
              <a:rPr lang="en-US" sz="1800" dirty="0"/>
              <a:t>into a text file in the reports directory. The name and location of the file are printed at the end of the output.</a:t>
            </a:r>
            <a:endParaRPr lang="en-US" sz="1800" dirty="0">
              <a:latin typeface="Helvetica" pitchFamily="34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143000" y="3200400"/>
            <a:ext cx="62007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Tasks: Check all links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3810000" cy="2514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tool looks at:</a:t>
            </a:r>
          </a:p>
          <a:p>
            <a:r>
              <a:rPr lang="en-US" sz="2000" dirty="0" smtClean="0"/>
              <a:t>Inverse links (compound-reaction, gene-protein,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Pathway links</a:t>
            </a:r>
          </a:p>
          <a:p>
            <a:r>
              <a:rPr lang="en-US" sz="2000" dirty="0" smtClean="0"/>
              <a:t>Ghost reactions in pathways</a:t>
            </a:r>
          </a:p>
          <a:p>
            <a:r>
              <a:rPr lang="en-US" sz="2000" dirty="0" smtClean="0"/>
              <a:t>Pathways included in other pathways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253037" y="1447800"/>
            <a:ext cx="354806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962400" y="5410200"/>
            <a:ext cx="4838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696200" cy="1143000"/>
          </a:xfrm>
        </p:spPr>
        <p:txBody>
          <a:bodyPr/>
          <a:lstStyle/>
          <a:p>
            <a:r>
              <a:rPr lang="en-US" dirty="0" smtClean="0"/>
              <a:t>Automatic Tasks: Check all links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971800" y="1143000"/>
            <a:ext cx="59436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9050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Warnings are not necessarily errors, but should be checked.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For example, PWY-21 is completely redundant to P142-PWY and should be deleted.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72160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Automatic 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696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Verify pathways for duplicate reactions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Verify replicon components and positions</a:t>
            </a:r>
            <a:r>
              <a:rPr lang="en-US" sz="2000" dirty="0" smtClean="0"/>
              <a:t>: ensures all genes exist, sorts based on position.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Validate GO terms</a:t>
            </a:r>
            <a:r>
              <a:rPr lang="en-US" sz="2000" dirty="0" smtClean="0"/>
              <a:t>: updates the GO terms, removes obsolete ones.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CC66"/>
                </a:solidFill>
              </a:rPr>
              <a:t>Change compound names to string IDs</a:t>
            </a:r>
            <a:r>
              <a:rPr lang="en-US" sz="2000" dirty="0" smtClean="0"/>
              <a:t>: mostly applies to legacy data, where enzyme regulators may have been entered as text strings.</a:t>
            </a:r>
          </a:p>
          <a:p>
            <a:pPr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2401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2 07 ISMB PTools">
  <a:themeElements>
    <a:clrScheme name="">
      <a:dk1>
        <a:srgbClr val="FFFFFF"/>
      </a:dk1>
      <a:lt1>
        <a:srgbClr val="FFFFFF"/>
      </a:lt1>
      <a:dk2>
        <a:srgbClr val="FAFD00"/>
      </a:dk2>
      <a:lt2>
        <a:srgbClr val="919191"/>
      </a:lt2>
      <a:accent1>
        <a:srgbClr val="618FFD"/>
      </a:accent1>
      <a:accent2>
        <a:srgbClr val="CECECE"/>
      </a:accent2>
      <a:accent3>
        <a:srgbClr val="FFFFFF"/>
      </a:accent3>
      <a:accent4>
        <a:srgbClr val="DADADA"/>
      </a:accent4>
      <a:accent5>
        <a:srgbClr val="B7C6FE"/>
      </a:accent5>
      <a:accent6>
        <a:srgbClr val="BABABA"/>
      </a:accent6>
      <a:hlink>
        <a:srgbClr val="FC0128"/>
      </a:hlink>
      <a:folHlink>
        <a:srgbClr val="8CF4EA"/>
      </a:folHlink>
    </a:clrScheme>
    <a:fontScheme name="2002 07 ISMB PToo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74320" rIns="0" bIns="91440" numCol="1" anchor="ctr" anchorCtr="0" compatLnSpc="1">
        <a:prstTxWarp prst="textNoShape">
          <a:avLst/>
        </a:prstTxWarp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74320" rIns="0" bIns="91440" numCol="1" anchor="ctr" anchorCtr="0" compatLnSpc="1">
        <a:prstTxWarp prst="textNoShape">
          <a:avLst/>
        </a:prstTxWarp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2 07 ISMB P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 07 ISMB PTool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C:\pkarp\talks\ecocyc\2002 07 ISMB PTools.ppt</Template>
  <TotalTime>15690</TotalTime>
  <Words>843</Words>
  <Application>Microsoft Office PowerPoint</Application>
  <PresentationFormat>On-screen Show (4:3)</PresentationFormat>
  <Paragraphs>85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2002 07 ISMB PTools</vt:lpstr>
      <vt:lpstr>The consistency Checker, or Overhauling a PGDB</vt:lpstr>
      <vt:lpstr>What To Do If Your PGDB Looks Like This?</vt:lpstr>
      <vt:lpstr>It’s time for an overhaul!</vt:lpstr>
      <vt:lpstr>The Consistency Checker</vt:lpstr>
      <vt:lpstr>Automatic and Manual Tasks</vt:lpstr>
      <vt:lpstr>Consistency Checker Output</vt:lpstr>
      <vt:lpstr>Automatic Tasks: Check all links</vt:lpstr>
      <vt:lpstr>Automatic Tasks: Check all links</vt:lpstr>
      <vt:lpstr>More Automatic Tasks</vt:lpstr>
      <vt:lpstr>Yet More Automatic Tasks</vt:lpstr>
      <vt:lpstr>Automatic Tasks: Recompute database statistics</vt:lpstr>
      <vt:lpstr>Manual Tasks: Run Constraint Checker</vt:lpstr>
      <vt:lpstr>Run Constraint Checker Error Reports: Example 1</vt:lpstr>
      <vt:lpstr>Fixing The Problem</vt:lpstr>
      <vt:lpstr>Constraint Error Reports: Example 2</vt:lpstr>
      <vt:lpstr>More Manual Tasks</vt:lpstr>
      <vt:lpstr>Frame References Error Report Example</vt:lpstr>
      <vt:lpstr>More Manual Tasks</vt:lpstr>
      <vt:lpstr>Even More Manual Tasks</vt:lpstr>
      <vt:lpstr>And When You Finish, take pride at your newly renovated PGDB!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Overhauling a PGDB</dc:title>
  <dc:creator>Ron Caspi</dc:creator>
  <cp:lastModifiedBy>Ron Caspi</cp:lastModifiedBy>
  <cp:revision>331</cp:revision>
  <cp:lastPrinted>2008-01-31T18:41:31Z</cp:lastPrinted>
  <dcterms:created xsi:type="dcterms:W3CDTF">1999-04-03T01:55:20Z</dcterms:created>
  <dcterms:modified xsi:type="dcterms:W3CDTF">2012-08-06T18:41:46Z</dcterms:modified>
</cp:coreProperties>
</file>